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8" r:id="rId4"/>
    <p:sldId id="272" r:id="rId5"/>
    <p:sldId id="259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343" autoAdjust="0"/>
  </p:normalViewPr>
  <p:slideViewPr>
    <p:cSldViewPr>
      <p:cViewPr>
        <p:scale>
          <a:sx n="76" d="100"/>
          <a:sy n="76" d="100"/>
        </p:scale>
        <p:origin x="-1200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" Target="slide5.xml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&#1080;&#1085;&#1089;&#1090;&#1088;&#1091;&#1082;&#1094;&#1080;&#1080;%20&#1087;&#1086;%20&#1090;&#1073;%20&#1056;&#1052;&#1054;.doc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&#1055;&#1083;&#1072;&#1085;%20&#1088;&#1072;&#1073;&#1086;&#1090;&#1099;%20&#1089;%20&#1085;&#1077;&#1091;&#1089;&#1087;&#1077;&#1074;&#1072;&#1102;&#1097;&#1080;&#1084;&#1080;.docx" TargetMode="External"/><Relationship Id="rId5" Type="http://schemas.openxmlformats.org/officeDocument/2006/relationships/hyperlink" Target="&#1055;&#1040;&#1057;&#1055;&#1054;&#1056;&#1058;%20&#1050;&#1040;&#1041;&#1048;&#1053;&#1045;&#1058;&#1040;%20%20&#8470;112.doc" TargetMode="External"/><Relationship Id="rId10" Type="http://schemas.openxmlformats.org/officeDocument/2006/relationships/image" Target="../media/image5.png"/><Relationship Id="rId4" Type="http://schemas.openxmlformats.org/officeDocument/2006/relationships/hyperlink" Target="&#1054;&#1089;&#1085;&#1072;&#1097;&#1077;&#1085;&#1080;&#1077;%20&#1082;&#1072;&#1073;&#1080;&#1085;&#1077;&#1090;&#1072;%20&#1073;&#1080;&#1086;&#1083;&#1086;&#1075;&#1080;&#1080;%20&#1087;&#1086;%20&#1060;&#1043;&#1054;&#1057;.docx" TargetMode="Externa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slide" Target="slide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620688"/>
            <a:ext cx="84969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</a:rPr>
              <a:t>МБОУ «Школа №42» Приволжского района г.Казани</a:t>
            </a:r>
          </a:p>
          <a:p>
            <a:r>
              <a:rPr lang="ru-RU" sz="4800" dirty="0">
                <a:solidFill>
                  <a:srgbClr val="92D050"/>
                </a:solidFill>
              </a:rPr>
              <a:t> </a:t>
            </a:r>
          </a:p>
          <a:p>
            <a:pPr algn="ctr"/>
            <a:r>
              <a:rPr lang="ru-RU" sz="4800" dirty="0">
                <a:solidFill>
                  <a:srgbClr val="7030A0"/>
                </a:solidFill>
              </a:rPr>
              <a:t>Презентация </a:t>
            </a:r>
            <a:r>
              <a:rPr lang="ru-RU" sz="4800" dirty="0" smtClean="0">
                <a:solidFill>
                  <a:srgbClr val="7030A0"/>
                </a:solidFill>
              </a:rPr>
              <a:t>кабинета</a:t>
            </a:r>
          </a:p>
          <a:p>
            <a:pPr algn="ctr"/>
            <a:r>
              <a:rPr lang="ru-RU" sz="4800" dirty="0" smtClean="0">
                <a:solidFill>
                  <a:srgbClr val="7030A0"/>
                </a:solidFill>
              </a:rPr>
              <a:t>биологии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9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80" y="54881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творчества</a:t>
            </a:r>
          </a:p>
        </p:txBody>
      </p:sp>
      <p:sp>
        <p:nvSpPr>
          <p:cNvPr id="17" name="Стрелка: круговая 6">
            <a:hlinkClick r:id="rId3" action="ppaction://hlinksldjump"/>
            <a:extLst>
              <a:ext uri="{FF2B5EF4-FFF2-40B4-BE49-F238E27FC236}">
                <a16:creationId xmlns:a16="http://schemas.microsoft.com/office/drawing/2014/main" xmlns="" id="{93DC08C0-9CD3-4A2C-94A9-B58CAF6C2D12}"/>
              </a:ext>
            </a:extLst>
          </p:cNvPr>
          <p:cNvSpPr/>
          <p:nvPr/>
        </p:nvSpPr>
        <p:spPr>
          <a:xfrm rot="10800000">
            <a:off x="8455619" y="5756808"/>
            <a:ext cx="648072" cy="936104"/>
          </a:xfrm>
          <a:prstGeom prst="circular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s://sun9-2.userapi.com/impg/Xrwdu44GES1F0vdwXEGttxDiLWpJVaXfoZnuxg/Q0EulUWG7Io.jpg?size=810x1080&amp;quality=96&amp;sign=31571bce43bc8e7b179af1e0477d4b81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836712"/>
            <a:ext cx="4032448" cy="5040560"/>
          </a:xfrm>
          <a:prstGeom prst="rect">
            <a:avLst/>
          </a:prstGeom>
          <a:noFill/>
        </p:spPr>
      </p:pic>
      <p:pic>
        <p:nvPicPr>
          <p:cNvPr id="5124" name="Picture 4" descr="https://sun9-78.userapi.com/impg/459SzNNyE106jviox_jgUTFIBh0xg_DEYAV3Ww/BVZvXqmoPZo.jpg?size=810x1080&amp;quality=96&amp;sign=dc07b465894fdc67ccdc9c8467a5804c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836712"/>
            <a:ext cx="4114850" cy="54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80" y="19675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детьми</a:t>
            </a:r>
          </a:p>
        </p:txBody>
      </p:sp>
      <p:sp>
        <p:nvSpPr>
          <p:cNvPr id="6" name="Стрелка: круговая 6">
            <a:hlinkClick r:id="rId3" action="ppaction://hlinksldjump"/>
            <a:extLst>
              <a:ext uri="{FF2B5EF4-FFF2-40B4-BE49-F238E27FC236}">
                <a16:creationId xmlns:a16="http://schemas.microsoft.com/office/drawing/2014/main" xmlns="" id="{BA4976DD-A896-4216-AF49-079995ECBAEE}"/>
              </a:ext>
            </a:extLst>
          </p:cNvPr>
          <p:cNvSpPr/>
          <p:nvPr/>
        </p:nvSpPr>
        <p:spPr>
          <a:xfrm rot="10800000">
            <a:off x="8455619" y="5756808"/>
            <a:ext cx="648072" cy="936104"/>
          </a:xfrm>
          <a:prstGeom prst="circular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5C44AA-F7FF-4D6F-9270-5E54A55190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5" y="586875"/>
            <a:ext cx="3460846" cy="24483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DCBA2A5-4835-4D91-9BD0-0EECB7D6DA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856"/>
            <a:ext cx="2430775" cy="33413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8B8EAFC-C63D-4530-A891-1F673EDC66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060848"/>
            <a:ext cx="2570524" cy="35334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B36F249-7AC9-4E3D-A9B7-B699A9A0A9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92696"/>
            <a:ext cx="2673280" cy="377879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3801C76-D74B-44EF-B995-BAC0730CB0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30313" t="18170" r="16925" b="6335"/>
          <a:stretch/>
        </p:blipFill>
        <p:spPr>
          <a:xfrm>
            <a:off x="4319464" y="2708920"/>
            <a:ext cx="4824536" cy="388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" y="0"/>
            <a:ext cx="91347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32446" y="203695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Учебно-информационные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стенды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Стрелка: круговая 6">
            <a:hlinkClick r:id="rId3" action="ppaction://hlinksldjump"/>
            <a:extLst>
              <a:ext uri="{FF2B5EF4-FFF2-40B4-BE49-F238E27FC236}">
                <a16:creationId xmlns:a16="http://schemas.microsoft.com/office/drawing/2014/main" xmlns="" id="{10EA5F0B-5385-42ED-807F-A609D75CF00B}"/>
              </a:ext>
            </a:extLst>
          </p:cNvPr>
          <p:cNvSpPr/>
          <p:nvPr/>
        </p:nvSpPr>
        <p:spPr>
          <a:xfrm rot="10800000">
            <a:off x="8455619" y="5756808"/>
            <a:ext cx="648072" cy="936104"/>
          </a:xfrm>
          <a:prstGeom prst="circular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7E0F2CD-C235-44A1-90EE-F3FEDBE1E00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836712"/>
            <a:ext cx="2736304" cy="2520280"/>
          </a:xfrm>
          <a:prstGeom prst="rect">
            <a:avLst/>
          </a:prstGeom>
        </p:spPr>
      </p:pic>
      <p:pic>
        <p:nvPicPr>
          <p:cNvPr id="3074" name="Picture 2" descr="https://sun9-74.userapi.com/impg/HaESCx0QjgAMsBZxsOOX87iclUmmVfxj2qZ9wA/kXEJuN3MQ4k.jpg?size=810x1080&amp;quality=96&amp;sign=70e874afebb6548ed46faf48dffaa1ec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429000"/>
            <a:ext cx="3168352" cy="3208933"/>
          </a:xfrm>
          <a:prstGeom prst="rect">
            <a:avLst/>
          </a:prstGeom>
          <a:noFill/>
        </p:spPr>
      </p:pic>
      <p:pic>
        <p:nvPicPr>
          <p:cNvPr id="2" name="Picture 4" descr="https://sun9-60.userapi.com/impg/UR4ksedgafjXB_AfBLUq0Ev_zrVlLwVk4LpH1A/PRdx4BYUiBo.jpg?size=810x1080&amp;quality=96&amp;sign=00192b4e6af755dfb452eb5cc67acf8e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836712"/>
            <a:ext cx="4690914" cy="5832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95141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Методическая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Стрелка: круговая 6">
            <a:hlinkClick r:id="rId3" action="ppaction://hlinksldjump"/>
            <a:extLst>
              <a:ext uri="{FF2B5EF4-FFF2-40B4-BE49-F238E27FC236}">
                <a16:creationId xmlns:a16="http://schemas.microsoft.com/office/drawing/2014/main" xmlns="" id="{8CF6ADDB-67D8-4615-9537-1AD16CB28A93}"/>
              </a:ext>
            </a:extLst>
          </p:cNvPr>
          <p:cNvSpPr/>
          <p:nvPr/>
        </p:nvSpPr>
        <p:spPr>
          <a:xfrm rot="10800000">
            <a:off x="8455619" y="5756808"/>
            <a:ext cx="648072" cy="936104"/>
          </a:xfrm>
          <a:prstGeom prst="circular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C1EA30F-A32C-48FF-A1ED-1F527115D9C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052736"/>
            <a:ext cx="3456384" cy="32405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D7E3981-3CC0-4DD6-9CCF-E50A097FAC5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908720"/>
            <a:ext cx="3672408" cy="5328592"/>
          </a:xfrm>
          <a:prstGeom prst="rect">
            <a:avLst/>
          </a:prstGeom>
        </p:spPr>
      </p:pic>
      <p:pic>
        <p:nvPicPr>
          <p:cNvPr id="5128" name="Picture 8" descr="https://fsd.multiurok.ru/html/2019/08/26/s_5d63c863effbf/1195965_2.jpeg">
            <a:extLst>
              <a:ext uri="{FF2B5EF4-FFF2-40B4-BE49-F238E27FC236}">
                <a16:creationId xmlns:a16="http://schemas.microsoft.com/office/drawing/2014/main" xmlns="" id="{5C38D850-0B96-4626-A5D6-90E6125A1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653136"/>
            <a:ext cx="2664296" cy="148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" y="0"/>
            <a:ext cx="91347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332656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7030A0"/>
                </a:solidFill>
              </a:rPr>
              <a:t>Учителя биологии</a:t>
            </a:r>
            <a:endParaRPr lang="ru-RU" sz="48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https://multiurok.ru/uploads/a/9/8/a98cc0849291f251b05da917b8e8c5bb7b548b05/phpihqqzC_582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852936"/>
            <a:ext cx="3240360" cy="36004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1" y="1163653"/>
            <a:ext cx="3816424" cy="399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5157192"/>
            <a:ext cx="5148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Даминова Гульчечек Нургалиевна 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– учитель биологии высшей квалификационной категории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3928" y="1412776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Шарафуллина Миляуша Исламовна 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– учитель биологии высшей квалификационной категории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1976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43321"/>
            <a:ext cx="8229600" cy="764009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Содержание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689344"/>
            <a:ext cx="9134727" cy="615241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7030A0"/>
                </a:solidFill>
              </a:rPr>
              <a:t>Назначение кабинета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7030A0"/>
                </a:solidFill>
              </a:rPr>
              <a:t>Документация кабинета биологии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Основные </a:t>
            </a:r>
            <a:r>
              <a:rPr lang="ru-RU" dirty="0">
                <a:solidFill>
                  <a:srgbClr val="7030A0"/>
                </a:solidFill>
              </a:rPr>
              <a:t>принципы оформления </a:t>
            </a:r>
            <a:r>
              <a:rPr lang="ru-RU" dirty="0" smtClean="0">
                <a:solidFill>
                  <a:srgbClr val="7030A0"/>
                </a:solidFill>
              </a:rPr>
              <a:t>кабинета биологии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91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" y="-46167"/>
            <a:ext cx="91347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00B050"/>
                </a:solidFill>
              </a:rPr>
              <a:t>Назначения кабинета </a:t>
            </a:r>
          </a:p>
          <a:p>
            <a:pPr lvl="0"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Кабинет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биологии - 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особое учебное подразделение школы, оснащенное учебным оборудованием, которое содействует активной познавательной деятельности учащихся на уроках, во внеурочной, внеклассной работе.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4335" y="1631216"/>
            <a:ext cx="913472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Цели и задачи кабинета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работы кабинета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биологии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создание оптимальных условий для организации образовательного процесса в соответствии с Федеральным компонентом государственного стандарта общего образования по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биологии.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организация работы по оснащению кабинета в соответствии с требованиями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Минобрауки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России;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совершенствование научно-методической, дидактической базы кабинета путем самостоятельного создания педагогом раздаточного и стендового демонстрационного материала для учащихся в соответствии с Программами по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биологии;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систематизация материала для организации внеурочной деятельности по направлениям: подготовка к олимпиадам и молодежным чемпионатам, проектная и исследовательская деятельность школьников, работа с классным коллективом</a:t>
            </a:r>
          </a:p>
        </p:txBody>
      </p:sp>
    </p:spTree>
    <p:extLst>
      <p:ext uri="{BB962C8B-B14F-4D97-AF65-F5344CB8AC3E}">
        <p14:creationId xmlns:p14="http://schemas.microsoft.com/office/powerpoint/2010/main" val="372057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" y="0"/>
            <a:ext cx="9143250" cy="686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5956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Кабинет биологии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34727" cy="2278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hlinkClick r:id="rId3" action="ppaction://hlinkfile"/>
              </a:rPr>
              <a:t>инструкции по </a:t>
            </a:r>
            <a:r>
              <a:rPr lang="ru-RU" sz="2400" dirty="0" err="1">
                <a:hlinkClick r:id="rId3" action="ppaction://hlinkfile"/>
              </a:rPr>
              <a:t>тб</a:t>
            </a:r>
            <a:r>
              <a:rPr lang="ru-RU" sz="2400" dirty="0">
                <a:hlinkClick r:id="rId3" action="ppaction://hlinkfile"/>
              </a:rPr>
              <a:t> РМО.doc</a:t>
            </a:r>
            <a:endParaRPr lang="en-US" sz="2400" dirty="0"/>
          </a:p>
          <a:p>
            <a:pPr marL="0" indent="0">
              <a:buNone/>
            </a:pPr>
            <a:r>
              <a:rPr lang="ru-RU" sz="2400" dirty="0">
                <a:hlinkClick r:id="rId4" action="ppaction://hlinkfile"/>
              </a:rPr>
              <a:t>Оснащение кабинета биологии по ФГОС.docx</a:t>
            </a:r>
            <a:endParaRPr lang="en-US" sz="2400" dirty="0"/>
          </a:p>
          <a:p>
            <a:pPr marL="0" indent="0">
              <a:buNone/>
            </a:pPr>
            <a:r>
              <a:rPr lang="ru-RU" sz="2400" dirty="0">
                <a:hlinkClick r:id="rId5" action="ppaction://hlinkfile"/>
              </a:rPr>
              <a:t>ПАСПОРТ КАБИНЕТА  №112.</a:t>
            </a:r>
            <a:r>
              <a:rPr lang="en-US" sz="2400" dirty="0">
                <a:hlinkClick r:id="rId5" action="ppaction://hlinkfile"/>
              </a:rPr>
              <a:t>doc</a:t>
            </a:r>
            <a:endParaRPr lang="en-US" sz="2400" dirty="0"/>
          </a:p>
          <a:p>
            <a:pPr marL="0" indent="0">
              <a:buNone/>
            </a:pPr>
            <a:r>
              <a:rPr lang="ru-RU" sz="2400" dirty="0">
                <a:hlinkClick r:id="rId6" action="ppaction://hlinkfile"/>
              </a:rPr>
              <a:t>План работы с </a:t>
            </a:r>
            <a:r>
              <a:rPr lang="ru-RU" sz="2400" dirty="0" err="1" smtClean="0">
                <a:hlinkClick r:id="rId6" action="ppaction://hlinkfile"/>
              </a:rPr>
              <a:t>неуспевающими.docx</a:t>
            </a:r>
            <a:endParaRPr lang="en-US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7BFB6DF-606E-4F8E-97D3-636CD423F8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3783" t="10101" r="3783"/>
          <a:stretch/>
        </p:blipFill>
        <p:spPr>
          <a:xfrm>
            <a:off x="0" y="3185461"/>
            <a:ext cx="2830979" cy="36725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66CB762-FF0B-4619-9AA0-F6E2048DE84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5884" t="8064" r="7285" b="2846"/>
          <a:stretch/>
        </p:blipFill>
        <p:spPr>
          <a:xfrm>
            <a:off x="2400272" y="3185460"/>
            <a:ext cx="2683564" cy="36725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92822EA-87B5-42C5-B970-1BB89DD644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t="4851" r="3783"/>
          <a:stretch/>
        </p:blipFill>
        <p:spPr>
          <a:xfrm>
            <a:off x="4909742" y="3185460"/>
            <a:ext cx="2758602" cy="36725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62426F5-A8C4-444A-9FE6-81F30C55F1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/>
          <a:srcRect t="4851" r="7985" b="4851"/>
          <a:stretch/>
        </p:blipFill>
        <p:spPr>
          <a:xfrm>
            <a:off x="6351074" y="3185460"/>
            <a:ext cx="2810713" cy="367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" y="0"/>
            <a:ext cx="91347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273" y="-66035"/>
            <a:ext cx="91254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принципы оформления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кабинета биологии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5331FDE3-4FD5-46D1-AC6F-5096BDFAA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3" y="544354"/>
            <a:ext cx="9125454" cy="6313645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rgbClr val="7030A0"/>
                </a:solidFill>
              </a:rPr>
              <a:t>1. Учебная зона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2. Рабочее место учителя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3. Классный уголок 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4. Книжный уголок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5. Уголок </a:t>
            </a:r>
            <a:r>
              <a:rPr lang="ru-RU" dirty="0" smtClean="0">
                <a:solidFill>
                  <a:srgbClr val="7030A0"/>
                </a:solidFill>
              </a:rPr>
              <a:t>творчества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6. </a:t>
            </a:r>
            <a:r>
              <a:rPr lang="ru-RU" dirty="0">
                <a:solidFill>
                  <a:srgbClr val="7030A0"/>
                </a:solidFill>
              </a:rPr>
              <a:t>Работа с одаренными детьми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7. </a:t>
            </a:r>
            <a:r>
              <a:rPr lang="ru-RU" dirty="0">
                <a:solidFill>
                  <a:srgbClr val="7030A0"/>
                </a:solidFill>
              </a:rPr>
              <a:t>Учебно-информационные стенды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8. </a:t>
            </a:r>
            <a:r>
              <a:rPr lang="ru-RU" dirty="0">
                <a:solidFill>
                  <a:srgbClr val="7030A0"/>
                </a:solidFill>
              </a:rPr>
              <a:t>Методическая литература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Управляющая кнопка: &quot;Назад&quot; или &quot;Предыдущий&quot;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74192726-318E-415E-9EBA-C17C239247D0}"/>
              </a:ext>
            </a:extLst>
          </p:cNvPr>
          <p:cNvSpPr/>
          <p:nvPr/>
        </p:nvSpPr>
        <p:spPr>
          <a:xfrm>
            <a:off x="9273" y="6283152"/>
            <a:ext cx="648072" cy="548679"/>
          </a:xfrm>
          <a:prstGeom prst="actionButtonBackPreviou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57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27381" y="-195734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Учебная</a:t>
            </a:r>
            <a:r>
              <a:rPr lang="ru-RU" sz="4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зона</a:t>
            </a:r>
            <a:r>
              <a:rPr lang="ru-RU" sz="4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219D1E9-174C-4AA2-99DF-AC7F8F9ECE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5154" r="9868" b="14360"/>
          <a:stretch/>
        </p:blipFill>
        <p:spPr>
          <a:xfrm>
            <a:off x="395536" y="620688"/>
            <a:ext cx="3528392" cy="30963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D4ABE79-EAC3-4D16-B8FE-0B530F45CCD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861048"/>
            <a:ext cx="3528392" cy="2736304"/>
          </a:xfrm>
          <a:prstGeom prst="rect">
            <a:avLst/>
          </a:prstGeom>
        </p:spPr>
      </p:pic>
      <p:sp>
        <p:nvSpPr>
          <p:cNvPr id="7" name="Стрелка: круговая 6">
            <a:hlinkClick r:id="rId5" action="ppaction://hlinksldjump"/>
            <a:extLst>
              <a:ext uri="{FF2B5EF4-FFF2-40B4-BE49-F238E27FC236}">
                <a16:creationId xmlns:a16="http://schemas.microsoft.com/office/drawing/2014/main" xmlns="" id="{FAF64515-5D24-44D6-A0D2-BFCFADAEC1CC}"/>
              </a:ext>
            </a:extLst>
          </p:cNvPr>
          <p:cNvSpPr/>
          <p:nvPr/>
        </p:nvSpPr>
        <p:spPr>
          <a:xfrm rot="10800000">
            <a:off x="8455619" y="5756808"/>
            <a:ext cx="648072" cy="936104"/>
          </a:xfrm>
          <a:prstGeom prst="circular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218" name="Picture 2" descr="https://sun9-72.userapi.com/impg/7HQ6eIviwAUNlWSEksgUnNvdIq-sbsIkrwJb5g/zzSTXgt0MC8.jpg?size=810x1080&amp;quality=96&amp;sign=208277d6beb6274dd244284f3b399876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124744"/>
            <a:ext cx="3816424" cy="4869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260648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Рабочее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учителя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8D40E0-D72A-4A6D-A857-C8134856D57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908720"/>
            <a:ext cx="8704574" cy="5688632"/>
          </a:xfrm>
          <a:prstGeom prst="rect">
            <a:avLst/>
          </a:prstGeom>
        </p:spPr>
      </p:pic>
      <p:sp>
        <p:nvSpPr>
          <p:cNvPr id="17" name="Стрелка: круговая 6">
            <a:hlinkClick r:id="rId4" action="ppaction://hlinksldjump"/>
            <a:extLst>
              <a:ext uri="{FF2B5EF4-FFF2-40B4-BE49-F238E27FC236}">
                <a16:creationId xmlns:a16="http://schemas.microsoft.com/office/drawing/2014/main" xmlns="" id="{FAF64515-5D24-44D6-A0D2-BFCFADAEC1CC}"/>
              </a:ext>
            </a:extLst>
          </p:cNvPr>
          <p:cNvSpPr/>
          <p:nvPr/>
        </p:nvSpPr>
        <p:spPr>
          <a:xfrm rot="10800000">
            <a:off x="8455619" y="5756808"/>
            <a:ext cx="648072" cy="936104"/>
          </a:xfrm>
          <a:prstGeom prst="circular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0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Классный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: круговая 6">
            <a:hlinkClick r:id="rId3" action="ppaction://hlinksldjump"/>
            <a:extLst>
              <a:ext uri="{FF2B5EF4-FFF2-40B4-BE49-F238E27FC236}">
                <a16:creationId xmlns:a16="http://schemas.microsoft.com/office/drawing/2014/main" xmlns="" id="{8DA18555-23DC-4586-BDF2-EA67C4D9DC56}"/>
              </a:ext>
            </a:extLst>
          </p:cNvPr>
          <p:cNvSpPr/>
          <p:nvPr/>
        </p:nvSpPr>
        <p:spPr>
          <a:xfrm rot="10800000">
            <a:off x="8455619" y="5756808"/>
            <a:ext cx="648072" cy="936104"/>
          </a:xfrm>
          <a:prstGeom prst="circular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https://sun9-35.userapi.com/impg/xAQXzZ9udvWf7nw10VfUJ8Mv8_BauqXRQfpZNQ/eVgHQDT5ORI.jpg?size=810x1080&amp;quality=96&amp;sign=1f57a416a023a0eef48719abf6a415e1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764704"/>
            <a:ext cx="7128792" cy="5760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106368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Книжный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8" name="Picture 4" descr="Паспорт кабинета биологии. - Биология - Проче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1527593" cy="152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трелка: круговая 6">
            <a:hlinkClick r:id="rId4" action="ppaction://hlinksldjump"/>
            <a:extLst>
              <a:ext uri="{FF2B5EF4-FFF2-40B4-BE49-F238E27FC236}">
                <a16:creationId xmlns:a16="http://schemas.microsoft.com/office/drawing/2014/main" xmlns="" id="{355F7956-4241-44C9-A219-593FF9F10293}"/>
              </a:ext>
            </a:extLst>
          </p:cNvPr>
          <p:cNvSpPr/>
          <p:nvPr/>
        </p:nvSpPr>
        <p:spPr>
          <a:xfrm rot="10800000">
            <a:off x="8455619" y="5756808"/>
            <a:ext cx="648072" cy="936104"/>
          </a:xfrm>
          <a:prstGeom prst="circular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s://sun9-55.userapi.com/impg/MfDW7lv_pfxDdvqiF_agyPQNeKIkK9JeI7bNag/nRywz0hjbQw.jpg?size=810x1080&amp;quality=96&amp;sign=8fc70daee9b59741b385e581a997008b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321496"/>
            <a:ext cx="3744416" cy="4536504"/>
          </a:xfrm>
          <a:prstGeom prst="rect">
            <a:avLst/>
          </a:prstGeom>
          <a:noFill/>
        </p:spPr>
      </p:pic>
      <p:pic>
        <p:nvPicPr>
          <p:cNvPr id="20" name="Picture 4" descr="https://lh3.googleusercontent.com/QIMhmgydPAb6sXT7VDInp-C3GAhoKb7NV4bMy2fzcbkP-OWerr95D54Gackluwg20wdWOCbucaNDZnK2bPwwD5BN9EwH7pEwlGBf7xidz-tQeIIjlNyqKyR1T86scfsQlr3rErp1MzZ0eA_GiQylTGci3WFyV6khG13CbQ1X2Ao1OQ7braDMH1PZjhfaFK9aeUtb96FHXgEf2psNIquK94JCoe6cGiao9UgbwSZ1zkZdEVQKbf9If1G81Ns8eNlZn-Z3ng6CGabG7A3oIT5d1-XpKgPd5jUjm0YEP8EicIaB9-O5c9o4o8bqA7_isMtRxw-TIc4wdH_d5n7cmowbgZITp7GAA2EUUfDe1kG3zoB96II55PLFroksxlDLxRsECjxQpsHR1LMp818CoOD8XqZmZZKksPAVwgg6cTmwIxFSvEePssJnPdaG4qvRuCLAPVp96x4JTZAoHudYzbLDRkezNhuyL0rLUmOhemsFsjMB6czsBNO8PPsK3zqClhU92y13Dx7Ursa1JQyRdiXh4FrUZQDkK9Xth2p7FaZbiL8kHSXefhSydYWMIP1BBr2nMngM1sGzyyFIdXrHBnaeWQ8n2boRpcmkqkrnvrtH4wxmvg5TJ7Q4s-uVscLlo1TQBbWx1CLr7NPLu5Gqxohmugkl8bjbaRCbzkb0WJ4MTNyf3OcDrAjNxOXx9qbnvA=w678-h903-no?authuser=0">
            <a:extLst>
              <a:ext uri="{FF2B5EF4-FFF2-40B4-BE49-F238E27FC236}">
                <a16:creationId xmlns:a16="http://schemas.microsoft.com/office/drawing/2014/main" xmlns="" id="{4D115E61-17D4-408A-9054-0E59F589B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24744"/>
            <a:ext cx="504056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238</Words>
  <Application>Microsoft Office PowerPoint</Application>
  <PresentationFormat>Экран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Содержание</vt:lpstr>
      <vt:lpstr>Презентация PowerPoint</vt:lpstr>
      <vt:lpstr>Кабинет биологии</vt:lpstr>
      <vt:lpstr>1. Учебная зона 2. Рабочее место учителя 3. Классный уголок  4. Книжный уголок 5. Уголок творчества 6. Работа с одаренными детьми 7. Учебно-информационные стенды 8. Методическая литература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ilfat</cp:lastModifiedBy>
  <cp:revision>50</cp:revision>
  <cp:lastPrinted>2020-03-17T07:23:04Z</cp:lastPrinted>
  <dcterms:created xsi:type="dcterms:W3CDTF">2020-03-17T05:14:22Z</dcterms:created>
  <dcterms:modified xsi:type="dcterms:W3CDTF">2021-10-21T15:37:25Z</dcterms:modified>
</cp:coreProperties>
</file>